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Domain vs. Range and Rate of Change 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Lesson 5-2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6198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21906"/>
            <a:ext cx="9601200" cy="956388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Domain vs. Range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3649" y="1380930"/>
            <a:ext cx="10820400" cy="5085184"/>
          </a:xfrm>
        </p:spPr>
        <p:txBody>
          <a:bodyPr>
            <a:noAutofit/>
          </a:bodyPr>
          <a:lstStyle/>
          <a:p>
            <a:r>
              <a:rPr lang="en-US" sz="4400" b="1" u="sng" dirty="0"/>
              <a:t>The Domain of a functio</a:t>
            </a:r>
            <a:r>
              <a:rPr lang="en-US" sz="4400" b="1" dirty="0"/>
              <a:t>n </a:t>
            </a:r>
            <a:r>
              <a:rPr lang="en-US" sz="4400" dirty="0"/>
              <a:t>is the set of all possible </a:t>
            </a:r>
            <a:r>
              <a:rPr lang="en-US" sz="4400" b="1" i="1" dirty="0"/>
              <a:t>x</a:t>
            </a:r>
            <a:r>
              <a:rPr lang="en-US" sz="4400" dirty="0"/>
              <a:t> values (Inputs) which will make the function "work" and will output real</a:t>
            </a:r>
            <a:r>
              <a:rPr lang="en-US" sz="4400" i="1" dirty="0"/>
              <a:t> </a:t>
            </a:r>
            <a:r>
              <a:rPr lang="en-US" sz="4400" i="1" dirty="0" smtClean="0"/>
              <a:t>y</a:t>
            </a:r>
            <a:r>
              <a:rPr lang="en-US" sz="4400" dirty="0" smtClean="0"/>
              <a:t>-values.</a:t>
            </a:r>
            <a:endParaRPr lang="en-US" sz="4400" dirty="0"/>
          </a:p>
          <a:p>
            <a:r>
              <a:rPr lang="en-US" sz="4400" b="1" u="sng" dirty="0"/>
              <a:t>The Range of a function </a:t>
            </a:r>
            <a:r>
              <a:rPr lang="en-US" sz="4400" dirty="0"/>
              <a:t>is the possible y values (Outputs) of a function that result when we substitute all the possible </a:t>
            </a:r>
            <a:r>
              <a:rPr lang="en-US" sz="4400" i="1" dirty="0"/>
              <a:t>x</a:t>
            </a:r>
            <a:r>
              <a:rPr lang="en-US" sz="4400" dirty="0"/>
              <a:t>-values into the function.</a:t>
            </a:r>
            <a:endParaRPr lang="en-US" sz="4400" dirty="0" smtClean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0388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8593" y="362220"/>
            <a:ext cx="9601200" cy="733466"/>
          </a:xfrm>
        </p:spPr>
        <p:txBody>
          <a:bodyPr/>
          <a:lstStyle/>
          <a:p>
            <a:r>
              <a:rPr lang="en-US" dirty="0" smtClean="0"/>
              <a:t>Domain vs. Range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35321" y="1278294"/>
                <a:ext cx="4715003" cy="4376058"/>
              </a:xfrm>
            </p:spPr>
            <p:txBody>
              <a:bodyPr>
                <a:normAutofit/>
              </a:bodyPr>
              <a:lstStyle/>
              <a:p>
                <a:r>
                  <a:rPr lang="en-US" sz="2800" i="1" u="sng" dirty="0" smtClean="0"/>
                  <a:t>Example 3:</a:t>
                </a:r>
                <a:endParaRPr lang="en-US" sz="2800" i="1" u="sng" dirty="0"/>
              </a:p>
              <a:p>
                <a:pPr marL="0" indent="0">
                  <a:buNone/>
                </a:pPr>
                <a:r>
                  <a:rPr lang="en-US" sz="2800" dirty="0" smtClean="0"/>
                  <a:t>Domain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=[0, ∞)</m:t>
                    </m:r>
                  </m:oMath>
                </a14:m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Range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−∞, ∞</m:t>
                        </m:r>
                      </m:e>
                    </m:d>
                  </m:oMath>
                </a14:m>
                <a:endParaRPr lang="en-US" sz="2800" dirty="0" smtClean="0"/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r>
                  <a:rPr lang="en-US" sz="2800" i="1" u="sng" dirty="0" smtClean="0"/>
                  <a:t>Example 4:</a:t>
                </a:r>
              </a:p>
              <a:p>
                <a:pPr marL="0" indent="0">
                  <a:buNone/>
                </a:pPr>
                <a:r>
                  <a:rPr lang="en-US" sz="2800" dirty="0" smtClean="0"/>
                  <a:t>Domain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={−2, 0, 2, 4}</m:t>
                    </m:r>
                  </m:oMath>
                </a14:m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Range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={5}</m:t>
                    </m:r>
                  </m:oMath>
                </a14:m>
                <a:endParaRPr lang="en-US" sz="2800" dirty="0" smtClean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35321" y="1278294"/>
                <a:ext cx="4715003" cy="4376058"/>
              </a:xfrm>
              <a:blipFill rotWithShape="0">
                <a:blip r:embed="rId3"/>
                <a:stretch>
                  <a:fillRect l="-2584" t="-20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sz="half" idx="1"/>
              </p:nvPr>
            </p:nvSpPr>
            <p:spPr>
              <a:xfrm>
                <a:off x="918593" y="1278294"/>
                <a:ext cx="5339593" cy="5498062"/>
              </a:xfrm>
            </p:spPr>
            <p:txBody>
              <a:bodyPr>
                <a:normAutofit/>
              </a:bodyPr>
              <a:lstStyle/>
              <a:p>
                <a:r>
                  <a:rPr lang="en-US" sz="2800" i="1" u="sng" dirty="0" smtClean="0"/>
                  <a:t>Example 1:</a:t>
                </a:r>
              </a:p>
              <a:p>
                <a:pPr marL="0" indent="0">
                  <a:buNone/>
                </a:pPr>
                <a:r>
                  <a:rPr lang="en-US" sz="2800" dirty="0" smtClean="0"/>
                  <a:t>Domain=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2, 3, 4</m:t>
                        </m:r>
                      </m:e>
                    </m:d>
                  </m:oMath>
                </a14:m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Range=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3, 4, 5</m:t>
                        </m:r>
                      </m:e>
                    </m:d>
                  </m:oMath>
                </a14:m>
                <a:endParaRPr lang="en-US" sz="2800" dirty="0" smtClean="0"/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r>
                  <a:rPr lang="en-US" sz="2800" i="1" u="sng" dirty="0" smtClean="0"/>
                  <a:t>Example 2:</a:t>
                </a:r>
              </a:p>
              <a:p>
                <a:pPr marL="0" indent="0">
                  <a:buNone/>
                </a:pPr>
                <a:r>
                  <a:rPr lang="en-US" sz="2800" dirty="0" smtClean="0"/>
                  <a:t>Domain=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7, 8, 9</m:t>
                        </m:r>
                      </m:e>
                    </m:d>
                  </m:oMath>
                </a14:m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Range=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7, 8</m:t>
                        </m:r>
                      </m:e>
                    </m:d>
                  </m:oMath>
                </a14:m>
                <a:endParaRPr lang="en-US" sz="2800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918593" y="1278294"/>
                <a:ext cx="5339593" cy="5498062"/>
              </a:xfrm>
              <a:blipFill rotWithShape="0">
                <a:blip r:embed="rId4"/>
                <a:stretch>
                  <a:fillRect l="-2397" t="-16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855223" y="135561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141046"/>
              </p:ext>
            </p:extLst>
          </p:nvPr>
        </p:nvGraphicFramePr>
        <p:xfrm>
          <a:off x="3153230" y="1348499"/>
          <a:ext cx="2842532" cy="455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5" imgW="1358310" imgH="215806" progId="Equation.3">
                  <p:embed/>
                </p:oleObj>
              </mc:Choice>
              <mc:Fallback>
                <p:oleObj name="Equation" r:id="rId5" imgW="135831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3230" y="1348499"/>
                        <a:ext cx="2842532" cy="4553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3552970" y="3354949"/>
            <a:ext cx="2442792" cy="2091501"/>
            <a:chOff x="1692" y="4608"/>
            <a:chExt cx="2520" cy="1708"/>
          </a:xfrm>
        </p:grpSpPr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692" y="4608"/>
              <a:ext cx="1080" cy="170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</a:t>
              </a:r>
            </a:p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8</a:t>
              </a:r>
            </a:p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9</a:t>
              </a:r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3132" y="4608"/>
              <a:ext cx="1080" cy="14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7</a:t>
              </a:r>
            </a:p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8</a:t>
              </a:r>
            </a:p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</a:t>
              </a:r>
            </a:p>
          </p:txBody>
        </p:sp>
        <p:cxnSp>
          <p:nvCxnSpPr>
            <p:cNvPr id="16" name="Line 66"/>
            <p:cNvCxnSpPr/>
            <p:nvPr/>
          </p:nvCxnSpPr>
          <p:spPr bwMode="auto">
            <a:xfrm>
              <a:off x="2232" y="4968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Line 170"/>
            <p:cNvCxnSpPr/>
            <p:nvPr/>
          </p:nvCxnSpPr>
          <p:spPr bwMode="auto">
            <a:xfrm flipV="1">
              <a:off x="2232" y="4968"/>
              <a:ext cx="14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9" name="Straight Arrow Connector 18"/>
          <p:cNvCxnSpPr/>
          <p:nvPr/>
        </p:nvCxnSpPr>
        <p:spPr>
          <a:xfrm flipV="1">
            <a:off x="4036501" y="4329948"/>
            <a:ext cx="1393649" cy="457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" name="Picture 20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5" t="32001" r="38467" b="36543"/>
          <a:stretch>
            <a:fillRect/>
          </a:stretch>
        </p:blipFill>
        <p:spPr bwMode="auto">
          <a:xfrm>
            <a:off x="9165423" y="1396334"/>
            <a:ext cx="2898850" cy="19183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" name="Straight Connector 22"/>
          <p:cNvCxnSpPr/>
          <p:nvPr/>
        </p:nvCxnSpPr>
        <p:spPr>
          <a:xfrm flipH="1">
            <a:off x="9059211" y="999942"/>
            <a:ext cx="3743" cy="246638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9312684" y="3466323"/>
            <a:ext cx="275158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202089"/>
              </p:ext>
            </p:extLst>
          </p:nvPr>
        </p:nvGraphicFramePr>
        <p:xfrm>
          <a:off x="9672959" y="3891567"/>
          <a:ext cx="2391314" cy="2022715"/>
        </p:xfrm>
        <a:graphic>
          <a:graphicData uri="http://schemas.openxmlformats.org/drawingml/2006/table">
            <a:tbl>
              <a:tblPr/>
              <a:tblGrid>
                <a:gridCol w="1125056"/>
                <a:gridCol w="1266258"/>
              </a:tblGrid>
              <a:tr h="4045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5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5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5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5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03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44444E-6 L 0.22135 -0.00439 " pathEditMode="relative" rAng="0" ptsTypes="AA">
                                      <p:cBhvr>
                                        <p:cTn id="52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68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4.44444E-6 L -0.00143 -0.30903 " pathEditMode="relative" rAng="0" ptsTypes="AA">
                                      <p:cBhvr>
                                        <p:cTn id="64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-1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Average rate of change</a:t>
            </a:r>
            <a:endParaRPr lang="en-US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5697" y="1832919"/>
                <a:ext cx="9601200" cy="3581400"/>
              </a:xfrm>
            </p:spPr>
            <p:txBody>
              <a:bodyPr>
                <a:normAutofit/>
              </a:bodyPr>
              <a:lstStyle/>
              <a:p>
                <a:r>
                  <a:rPr lang="en-US" sz="4000" dirty="0" smtClean="0"/>
                  <a:t>The Rate of change= Slope=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smtClean="0">
                            <a:latin typeface="Cambria Math" panose="02040503050406030204" pitchFamily="18" charset="0"/>
                          </a:rPr>
                          <m:t>𝞓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4000" i="1" smtClean="0">
                            <a:latin typeface="Cambria Math" panose="02040503050406030204" pitchFamily="18" charset="0"/>
                          </a:rPr>
                          <m:t>𝞓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4000" dirty="0" smtClean="0"/>
              </a:p>
              <a:p>
                <a:r>
                  <a:rPr lang="en-US" sz="4000" dirty="0" smtClean="0"/>
                  <a:t>In functions: 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The Rate of Change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𝞓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𝞓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5697" y="1832919"/>
                <a:ext cx="9601200" cy="3581400"/>
              </a:xfrm>
              <a:blipFill rotWithShape="0">
                <a:blip r:embed="rId2"/>
                <a:stretch>
                  <a:fillRect l="-2222" t="-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840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24" y="133865"/>
            <a:ext cx="9601200" cy="1485900"/>
          </a:xfrm>
        </p:spPr>
        <p:txBody>
          <a:bodyPr>
            <a:normAutofit/>
          </a:bodyPr>
          <a:lstStyle/>
          <a:p>
            <a:r>
              <a:rPr lang="en-US" dirty="0" smtClean="0"/>
              <a:t>Find the average rate of change for the function over the interval: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619765"/>
                <a:ext cx="9601200" cy="4247635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−3≤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≤0</m:t>
                    </m:r>
                  </m:oMath>
                </a14:m>
                <a:r>
                  <a:rPr lang="en-US" sz="28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2800" dirty="0"/>
                  <a:t>The Rate of Change =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𝞓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𝞓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3200" dirty="0" smtClean="0"/>
              </a:p>
              <a:p>
                <a:pPr marL="0" indent="0">
                  <a:buNone/>
                </a:pPr>
                <a:r>
                  <a:rPr lang="en-US" sz="3200" dirty="0"/>
                  <a:t> </a:t>
                </a:r>
                <a:r>
                  <a:rPr lang="en-US" sz="3200" dirty="0" smtClean="0"/>
                  <a:t>                             =</a:t>
                </a:r>
                <a14:m>
                  <m:oMath xmlns:m="http://schemas.openxmlformats.org/officeDocument/2006/math">
                    <m:r>
                      <a:rPr lang="en-US" sz="3200" b="0" i="0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(−3)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0−(−3)</m:t>
                        </m:r>
                      </m:den>
                    </m:f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 smtClean="0"/>
                  <a:t>                              =</a:t>
                </a:r>
                <a14:m>
                  <m:oMath xmlns:m="http://schemas.openxmlformats.org/officeDocument/2006/math">
                    <m:r>
                      <a:rPr lang="en-US" sz="3200" dirty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0−(−3)</m:t>
                        </m:r>
                      </m:den>
                    </m:f>
                  </m:oMath>
                </a14:m>
                <a:endParaRPr lang="en-US" sz="3200" dirty="0" smtClean="0"/>
              </a:p>
              <a:p>
                <a:pPr marL="0" indent="0">
                  <a:buNone/>
                </a:pPr>
                <a:r>
                  <a:rPr lang="en-US" sz="3200" dirty="0" smtClean="0"/>
                  <a:t>        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 =1</m:t>
                    </m:r>
                  </m:oMath>
                </a14:m>
                <a:endParaRPr lang="en-US" sz="3200" dirty="0" smtClean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619765"/>
                <a:ext cx="9601200" cy="4247635"/>
              </a:xfrm>
              <a:blipFill rotWithShape="0">
                <a:blip r:embed="rId2"/>
                <a:stretch>
                  <a:fillRect l="-1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959" y="1619765"/>
            <a:ext cx="3581400" cy="3581400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V="1">
            <a:off x="8715632" y="2331308"/>
            <a:ext cx="0" cy="10791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382646" y="2410939"/>
                <a:ext cx="13329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𝞓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646" y="2410939"/>
                <a:ext cx="1332986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>
            <a:off x="8715632" y="2331308"/>
            <a:ext cx="1040027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422673" y="1882346"/>
                <a:ext cx="13329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2673" y="1882346"/>
                <a:ext cx="133298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85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8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33" y="224481"/>
            <a:ext cx="9601200" cy="1485900"/>
          </a:xfrm>
        </p:spPr>
        <p:txBody>
          <a:bodyPr/>
          <a:lstStyle/>
          <a:p>
            <a:r>
              <a:rPr lang="en-US" dirty="0"/>
              <a:t>Find the average rate of change for the function over the interval: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371" y="1739838"/>
            <a:ext cx="3503989" cy="3191133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5"/>
              <p:cNvSpPr txBox="1">
                <a:spLocks/>
              </p:cNvSpPr>
              <p:nvPr/>
            </p:nvSpPr>
            <p:spPr>
              <a:xfrm>
                <a:off x="1371600" y="1619765"/>
                <a:ext cx="9601200" cy="42476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84048" indent="-384048" algn="l" defTabSz="914400" rtl="0" eaLnBrk="1" latinLnBrk="0" hangingPunct="1">
                  <a:lnSpc>
                    <a:spcPct val="94000"/>
                  </a:lnSpc>
                  <a:spcBef>
                    <a:spcPts val="10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20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20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1371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8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828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8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22860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7432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6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3200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3657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4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4114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2≤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US" sz="2800" dirty="0" smtClean="0"/>
                  <a:t> </a:t>
                </a:r>
              </a:p>
              <a:p>
                <a:pPr marL="0" indent="0">
                  <a:buFont typeface="Franklin Gothic Book" panose="020B0503020102020204" pitchFamily="34" charset="0"/>
                  <a:buNone/>
                </a:pPr>
                <a:r>
                  <a:rPr lang="en-US" sz="2800" dirty="0"/>
                  <a:t>The Rate of Change =</a:t>
                </a:r>
                <a14:m>
                  <m:oMath xmlns:m="http://schemas.openxmlformats.org/officeDocument/2006/math">
                    <m:r>
                      <a:rPr lang="en-US" sz="320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𝞓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𝞓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3200" dirty="0" smtClean="0"/>
              </a:p>
              <a:p>
                <a:pPr marL="0" indent="0">
                  <a:buFont typeface="Franklin Gothic Book" panose="020B0503020102020204" pitchFamily="34" charset="0"/>
                  <a:buNone/>
                </a:pPr>
                <a:r>
                  <a:rPr lang="en-US" sz="3200" dirty="0"/>
                  <a:t> </a:t>
                </a:r>
                <a:r>
                  <a:rPr lang="en-US" sz="3200" dirty="0" smtClean="0"/>
                  <a:t>                             =</a:t>
                </a:r>
                <a14:m>
                  <m:oMath xmlns:m="http://schemas.openxmlformats.org/officeDocument/2006/math">
                    <m:r>
                      <a:rPr lang="en-US" sz="3200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32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d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(2)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4−2</m:t>
                        </m:r>
                      </m:den>
                    </m:f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 smtClean="0"/>
                  <a:t>                              =</a:t>
                </a:r>
                <a14:m>
                  <m:oMath xmlns:m="http://schemas.openxmlformats.org/officeDocument/2006/math">
                    <m:r>
                      <a:rPr lang="en-US" sz="3200" dirty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4−2</m:t>
                        </m:r>
                      </m:den>
                    </m:f>
                  </m:oMath>
                </a14:m>
                <a:endParaRPr lang="en-US" sz="3200" dirty="0" smtClean="0"/>
              </a:p>
              <a:p>
                <a:pPr marL="0" indent="0">
                  <a:buFont typeface="Franklin Gothic Book" panose="020B0503020102020204" pitchFamily="34" charset="0"/>
                  <a:buNone/>
                </a:pPr>
                <a:r>
                  <a:rPr lang="en-US" sz="3200" dirty="0" smtClean="0"/>
                  <a:t>        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US" sz="3200" dirty="0" smtClean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7" name="Content Placeholder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1619765"/>
                <a:ext cx="9601200" cy="4247635"/>
              </a:xfrm>
              <a:prstGeom prst="rect">
                <a:avLst/>
              </a:prstGeom>
              <a:blipFill rotWithShape="0">
                <a:blip r:embed="rId3"/>
                <a:stretch>
                  <a:fillRect l="-1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7"/>
          <p:cNvSpPr/>
          <p:nvPr/>
        </p:nvSpPr>
        <p:spPr>
          <a:xfrm rot="10800000">
            <a:off x="7185659" y="2951442"/>
            <a:ext cx="1192381" cy="1339893"/>
          </a:xfrm>
          <a:prstGeom prst="arc">
            <a:avLst>
              <a:gd name="adj1" fmla="val 13902919"/>
              <a:gd name="adj2" fmla="val 7377419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c 8"/>
          <p:cNvSpPr/>
          <p:nvPr/>
        </p:nvSpPr>
        <p:spPr>
          <a:xfrm>
            <a:off x="10208786" y="2840232"/>
            <a:ext cx="1192381" cy="1339893"/>
          </a:xfrm>
          <a:prstGeom prst="arc">
            <a:avLst>
              <a:gd name="adj1" fmla="val 12871620"/>
              <a:gd name="adj2" fmla="val 787864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518396" y="3436722"/>
                <a:ext cx="11780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4−2=2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8396" y="3436722"/>
                <a:ext cx="117801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0529507" y="3419558"/>
                <a:ext cx="15644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4=12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9507" y="3419558"/>
                <a:ext cx="1564422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309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300</TotalTime>
  <Words>189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Calibri</vt:lpstr>
      <vt:lpstr>Cambria Math</vt:lpstr>
      <vt:lpstr>Comic Sans MS</vt:lpstr>
      <vt:lpstr>Franklin Gothic Book</vt:lpstr>
      <vt:lpstr>Times New Roman</vt:lpstr>
      <vt:lpstr>Crop</vt:lpstr>
      <vt:lpstr>Equation</vt:lpstr>
      <vt:lpstr>Domain vs. Range and Rate of Change </vt:lpstr>
      <vt:lpstr>Domain vs. Range</vt:lpstr>
      <vt:lpstr>Domain vs. Range</vt:lpstr>
      <vt:lpstr>Average rate of change</vt:lpstr>
      <vt:lpstr>Find the average rate of change for the function over the interval:</vt:lpstr>
      <vt:lpstr>Find the average rate of change for the function over the interval:</vt:lpstr>
    </vt:vector>
  </TitlesOfParts>
  <Company>NPCSD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Abdelrahman, Randa</dc:creator>
  <cp:lastModifiedBy>1</cp:lastModifiedBy>
  <cp:revision>19</cp:revision>
  <dcterms:created xsi:type="dcterms:W3CDTF">2016-11-24T12:55:46Z</dcterms:created>
  <dcterms:modified xsi:type="dcterms:W3CDTF">2016-11-29T14:32:14Z</dcterms:modified>
</cp:coreProperties>
</file>